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70" r:id="rId6"/>
    <p:sldId id="259" r:id="rId7"/>
    <p:sldId id="260" r:id="rId8"/>
    <p:sldId id="261" r:id="rId9"/>
    <p:sldId id="262" r:id="rId10"/>
    <p:sldId id="263" r:id="rId11"/>
    <p:sldId id="271" r:id="rId12"/>
    <p:sldId id="272" r:id="rId13"/>
    <p:sldId id="273" r:id="rId14"/>
    <p:sldId id="274" r:id="rId15"/>
    <p:sldId id="275" r:id="rId16"/>
    <p:sldId id="268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fgeronde rechthoe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fgeronde rechthoe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fgeronde rechthoe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Rechthoe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fgeronde rechthoe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F6B8FD-30AC-449E-8816-226E96B902D7}" type="datetimeFigureOut">
              <a:rPr lang="nl-NL" smtClean="0"/>
              <a:pPr/>
              <a:t>19-1-2017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_YFw4O9IZ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maken.wikiwijs.nl/93589/Beroepsprestatie_2_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Onderdeel van BP 2.4 begeleiden van kleine groepen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Observeren </a:t>
            </a:r>
            <a:r>
              <a:rPr lang="nl-NL" dirty="0" smtClean="0"/>
              <a:t>en begeleiden van kleine groepen </a:t>
            </a:r>
            <a:r>
              <a:rPr lang="nl-NL" dirty="0" smtClean="0"/>
              <a:t>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Theorie </a:t>
            </a:r>
            <a:r>
              <a:rPr lang="nl-NL" dirty="0" err="1" smtClean="0"/>
              <a:t>gedrags</a:t>
            </a:r>
            <a:r>
              <a:rPr lang="nl-NL" dirty="0" smtClean="0"/>
              <a:t>- en leerstoornissen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/>
          <a:lstStyle/>
          <a:p>
            <a:r>
              <a:rPr lang="nl-NL" dirty="0" smtClean="0"/>
              <a:t>Autisme </a:t>
            </a:r>
          </a:p>
          <a:p>
            <a:r>
              <a:rPr lang="nl-NL" dirty="0" smtClean="0"/>
              <a:t>ADHD/ADD</a:t>
            </a:r>
          </a:p>
          <a:p>
            <a:r>
              <a:rPr lang="nl-NL" dirty="0" smtClean="0"/>
              <a:t>Faalangst </a:t>
            </a:r>
          </a:p>
          <a:p>
            <a:r>
              <a:rPr lang="nl-NL" dirty="0" smtClean="0"/>
              <a:t>Dyslexie/dyscalculie </a:t>
            </a:r>
          </a:p>
        </p:txBody>
      </p:sp>
      <p:pic>
        <p:nvPicPr>
          <p:cNvPr id="6146" name="Picture 2" descr="Afbeeldingsresultaat voor stoorniss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2300" y="3068960"/>
            <a:ext cx="3161582" cy="3278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Autisme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Wat is autisme? </a:t>
            </a:r>
          </a:p>
          <a:p>
            <a:endParaRPr lang="nl-NL" dirty="0" smtClean="0"/>
          </a:p>
          <a:p>
            <a:r>
              <a:rPr lang="nl-NL" dirty="0" smtClean="0"/>
              <a:t>Kenmerken bij sociale interactie (gebrekkig, gebrek aan sociale interactie en emotionele wederkerigheid)</a:t>
            </a:r>
          </a:p>
          <a:p>
            <a:endParaRPr lang="nl-NL" dirty="0" smtClean="0"/>
          </a:p>
          <a:p>
            <a:r>
              <a:rPr lang="nl-NL" dirty="0" smtClean="0"/>
              <a:t>Tekort verbale en non-verbale communicatie (vreemd gebruik, van taal, overgevoelige reageren, late ontwikkeling)</a:t>
            </a:r>
          </a:p>
          <a:p>
            <a:endParaRPr lang="nl-NL" dirty="0" smtClean="0"/>
          </a:p>
          <a:p>
            <a:r>
              <a:rPr lang="nl-NL" dirty="0" smtClean="0"/>
              <a:t>Beperkte, zich herhalende  eigenaardige gedragingen, activiteiten en interesses (rituelen/routines, stereotiepe bewegingen, aanhoudende belangstelling) </a:t>
            </a:r>
          </a:p>
          <a:p>
            <a:endParaRPr lang="nl-NL" dirty="0" smtClean="0"/>
          </a:p>
          <a:p>
            <a:r>
              <a:rPr lang="nl-NL" dirty="0" smtClean="0"/>
              <a:t>Klassiek autisme, syndroom van </a:t>
            </a:r>
            <a:r>
              <a:rPr lang="nl-NL" dirty="0" err="1" smtClean="0"/>
              <a:t>Asperger</a:t>
            </a:r>
            <a:r>
              <a:rPr lang="nl-NL" dirty="0" smtClean="0"/>
              <a:t> en PDD-NOS </a:t>
            </a:r>
            <a:r>
              <a:rPr lang="nl-NL" dirty="0" smtClean="0">
                <a:sym typeface="Wingdings" pitchFamily="2" charset="2"/>
              </a:rPr>
              <a:t> tegenwoordig heet dit allemaal autisme spectrum stoornis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ADHD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Wat is ADHD?</a:t>
            </a:r>
          </a:p>
          <a:p>
            <a:endParaRPr lang="nl-NL" dirty="0" smtClean="0"/>
          </a:p>
          <a:p>
            <a:r>
              <a:rPr lang="nl-NL" dirty="0" smtClean="0"/>
              <a:t>Aandachtstekort (moeite met aandacht vasthouden, snel afgeleid, vergeetachtige, lijkt niet te luisteren, </a:t>
            </a:r>
            <a:r>
              <a:rPr lang="nl-NL" dirty="0" err="1" smtClean="0"/>
              <a:t>enz</a:t>
            </a:r>
            <a:r>
              <a:rPr lang="nl-NL" dirty="0" smtClean="0"/>
              <a:t>)</a:t>
            </a:r>
          </a:p>
          <a:p>
            <a:endParaRPr lang="nl-NL" dirty="0" smtClean="0"/>
          </a:p>
          <a:p>
            <a:r>
              <a:rPr lang="nl-NL" dirty="0" smtClean="0"/>
              <a:t>Hyperactiviteit (friemelen, rusteloos, vaak in de weer, praat aan één stuk door)</a:t>
            </a:r>
          </a:p>
          <a:p>
            <a:endParaRPr lang="nl-NL" dirty="0" smtClean="0"/>
          </a:p>
          <a:p>
            <a:r>
              <a:rPr lang="nl-NL" dirty="0" smtClean="0"/>
              <a:t>impulsiviteit (niet op de beurt wachten, voort vaak bezigheden van anderen)</a:t>
            </a:r>
          </a:p>
          <a:p>
            <a:endParaRPr lang="nl-NL" dirty="0" smtClean="0"/>
          </a:p>
          <a:p>
            <a:r>
              <a:rPr lang="nl-NL" dirty="0" smtClean="0"/>
              <a:t>ADD: heeft alleen de kenmerken van aandachtstekort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Faalangst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is faalangst? </a:t>
            </a:r>
          </a:p>
          <a:p>
            <a:endParaRPr lang="nl-NL" dirty="0" smtClean="0"/>
          </a:p>
          <a:p>
            <a:r>
              <a:rPr lang="nl-NL" dirty="0" smtClean="0"/>
              <a:t>Aanhoudende angst voor één of meer situaties </a:t>
            </a:r>
          </a:p>
          <a:p>
            <a:r>
              <a:rPr lang="nl-NL" dirty="0" smtClean="0"/>
              <a:t>blootstelling  aan de gevreesde sociale situatie lokt bijna zonder uitzondering angst uit </a:t>
            </a:r>
          </a:p>
          <a:p>
            <a:r>
              <a:rPr lang="nl-NL" dirty="0" smtClean="0"/>
              <a:t>Betrokkene is zich bewust van de angst</a:t>
            </a:r>
          </a:p>
          <a:p>
            <a:r>
              <a:rPr lang="nl-NL" dirty="0" smtClean="0"/>
              <a:t>Situatie waar angst optreed wordt vermeden</a:t>
            </a:r>
          </a:p>
          <a:p>
            <a:r>
              <a:rPr lang="nl-NL" dirty="0" smtClean="0"/>
              <a:t>Bij personen onder de 18 jaar, duur tenminste 6 maanden</a:t>
            </a:r>
          </a:p>
          <a:p>
            <a:r>
              <a:rPr lang="nl-NL" dirty="0" smtClean="0"/>
              <a:t>Angst/vermijding komt niet door een middel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Dyslexie en dyscalculie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is dyslexie en dyscalculie?</a:t>
            </a:r>
          </a:p>
          <a:p>
            <a:endParaRPr lang="nl-NL" dirty="0" smtClean="0"/>
          </a:p>
          <a:p>
            <a:r>
              <a:rPr lang="nl-NL" dirty="0" smtClean="0"/>
              <a:t>Dyslexie: stoornis die grote spelling- en leesproblemen veroorzaakt</a:t>
            </a:r>
          </a:p>
          <a:p>
            <a:endParaRPr lang="nl-NL" dirty="0" smtClean="0"/>
          </a:p>
          <a:p>
            <a:r>
              <a:rPr lang="nl-NL" dirty="0" smtClean="0"/>
              <a:t>Dyscalculie: stoornis die grote rekenproblemen veroorzaakt </a:t>
            </a:r>
            <a:endParaRPr lang="nl-NL" dirty="0"/>
          </a:p>
        </p:txBody>
      </p:sp>
      <p:pic>
        <p:nvPicPr>
          <p:cNvPr id="28674" name="Picture 2" descr="Afbeeldingsresultaat voor dyslex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365104"/>
            <a:ext cx="1661822" cy="2186608"/>
          </a:xfrm>
          <a:prstGeom prst="rect">
            <a:avLst/>
          </a:prstGeom>
          <a:noFill/>
        </p:spPr>
      </p:pic>
      <p:pic>
        <p:nvPicPr>
          <p:cNvPr id="28676" name="Picture 4" descr="Afbeeldingsresultaat voor dyscalcul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293096"/>
            <a:ext cx="1733232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het kort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Je gaat een groepje leerlingen begeleiden </a:t>
            </a:r>
          </a:p>
          <a:p>
            <a:r>
              <a:rPr lang="nl-NL" dirty="0" smtClean="0"/>
              <a:t>Hiervoor maak je een plan van aanpak </a:t>
            </a:r>
          </a:p>
          <a:p>
            <a:r>
              <a:rPr lang="nl-NL" dirty="0" smtClean="0"/>
              <a:t>Je houdt de voortgang goed bij </a:t>
            </a:r>
          </a:p>
          <a:p>
            <a:r>
              <a:rPr lang="nl-NL" dirty="0" smtClean="0"/>
              <a:t>Verwerkt dit alles in een rapportage (voorzien van feedback)</a:t>
            </a:r>
          </a:p>
          <a:p>
            <a:endParaRPr lang="nl-NL" dirty="0" smtClean="0"/>
          </a:p>
          <a:p>
            <a:r>
              <a:rPr lang="nl-NL" dirty="0" smtClean="0"/>
              <a:t>Voorbeeld!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Afronding en zelfstandig werken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heb je geleerd?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Zelfstandig werken: afmaken O&amp;P </a:t>
            </a:r>
          </a:p>
          <a:p>
            <a:r>
              <a:rPr lang="nl-NL" dirty="0" smtClean="0"/>
              <a:t>Klaar? </a:t>
            </a:r>
          </a:p>
          <a:p>
            <a:r>
              <a:rPr lang="nl-NL" dirty="0" smtClean="0"/>
              <a:t>Maak alvast een start met je plan van aanpak </a:t>
            </a:r>
            <a:endParaRPr lang="nl-NL" dirty="0"/>
          </a:p>
        </p:txBody>
      </p:sp>
      <p:pic>
        <p:nvPicPr>
          <p:cNvPr id="1028" name="Picture 4" descr="Afbeeldingsresultaat voor zelfstandig werk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005064"/>
            <a:ext cx="6097960" cy="2523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Inhoud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Welkom</a:t>
            </a:r>
          </a:p>
          <a:p>
            <a:r>
              <a:rPr lang="nl-NL" dirty="0" smtClean="0"/>
              <a:t>Terugkoppelen vorige week</a:t>
            </a:r>
            <a:endParaRPr lang="nl-NL" dirty="0" smtClean="0"/>
          </a:p>
          <a:p>
            <a:r>
              <a:rPr lang="nl-NL" dirty="0" smtClean="0"/>
              <a:t>Theorie continue observeren</a:t>
            </a:r>
            <a:endParaRPr lang="nl-NL" dirty="0" smtClean="0"/>
          </a:p>
          <a:p>
            <a:r>
              <a:rPr lang="nl-NL" dirty="0" smtClean="0"/>
              <a:t>Opdracht</a:t>
            </a:r>
          </a:p>
          <a:p>
            <a:r>
              <a:rPr lang="nl-NL" dirty="0" smtClean="0"/>
              <a:t>Uitleg onderdeel B</a:t>
            </a:r>
          </a:p>
          <a:p>
            <a:r>
              <a:rPr lang="nl-NL" dirty="0" smtClean="0"/>
              <a:t>Theorie </a:t>
            </a:r>
            <a:r>
              <a:rPr lang="nl-NL" dirty="0" err="1" smtClean="0"/>
              <a:t>gedrags</a:t>
            </a:r>
            <a:r>
              <a:rPr lang="nl-NL" dirty="0" smtClean="0"/>
              <a:t>-/leerstoornissen </a:t>
            </a:r>
            <a:endParaRPr lang="nl-NL" dirty="0" smtClean="0"/>
          </a:p>
          <a:p>
            <a:r>
              <a:rPr lang="nl-NL" dirty="0" smtClean="0"/>
              <a:t>Afronding  en zelfstandig werken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</p:nvPr>
        </p:nvGraphicFramePr>
        <p:xfrm>
          <a:off x="899592" y="980728"/>
          <a:ext cx="7416824" cy="4608513"/>
        </p:xfrm>
        <a:graphic>
          <a:graphicData uri="http://schemas.openxmlformats.org/drawingml/2006/table">
            <a:tbl>
              <a:tblPr/>
              <a:tblGrid>
                <a:gridCol w="1299024"/>
                <a:gridCol w="3991869"/>
                <a:gridCol w="2125931"/>
              </a:tblGrid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Calibri"/>
                          <a:ea typeface="Calibri"/>
                          <a:cs typeface="Times New Roman"/>
                        </a:rPr>
                        <a:t>Datum</a:t>
                      </a:r>
                      <a:endParaRPr lang="nl-N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latin typeface="Calibri"/>
                          <a:ea typeface="Calibri"/>
                          <a:cs typeface="Times New Roman"/>
                        </a:rPr>
                        <a:t>Inhoud </a:t>
                      </a: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Calibri"/>
                          <a:ea typeface="Calibri"/>
                          <a:cs typeface="Times New Roman"/>
                        </a:rPr>
                        <a:t>Inleveren </a:t>
                      </a:r>
                      <a:endParaRPr lang="nl-N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24-01-17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Uitleg B.P 2.4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Informatie observeren en rapporteren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Start maken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31-01-17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informatie open observatie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informatie begeleiden van kleine groepen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afmaken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Eerste kans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68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07-02-17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Informatie zelfredzaamheid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Eventueel aanpassen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Tweede kans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04-04-17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Eerste kans B.P 2.4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18-04-17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Tweede kans B.P. 2.4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Terugkoppeling 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Waar hebben we het vorige week over gehad? </a:t>
            </a:r>
          </a:p>
          <a:p>
            <a:endParaRPr lang="nl-NL" dirty="0" smtClean="0"/>
          </a:p>
          <a:p>
            <a:r>
              <a:rPr lang="nl-NL" dirty="0" smtClean="0"/>
              <a:t>Continu</a:t>
            </a:r>
            <a:r>
              <a:rPr lang="nl-NL" dirty="0" smtClean="0"/>
              <a:t>, interval, gebeurtenis en niet-participerende </a:t>
            </a:r>
            <a:r>
              <a:rPr lang="nl-NL" b="1" dirty="0" smtClean="0"/>
              <a:t>observaties</a:t>
            </a:r>
            <a:r>
              <a:rPr lang="nl-NL" dirty="0" smtClean="0"/>
              <a:t>. </a:t>
            </a:r>
          </a:p>
          <a:p>
            <a:endParaRPr lang="nl-NL" dirty="0" smtClean="0"/>
          </a:p>
          <a:p>
            <a:r>
              <a:rPr lang="nl-NL" b="1" dirty="0" smtClean="0"/>
              <a:t>Rapportage</a:t>
            </a:r>
            <a:r>
              <a:rPr lang="nl-NL" dirty="0" smtClean="0"/>
              <a:t> </a:t>
            </a:r>
            <a:r>
              <a:rPr lang="nl-NL" dirty="0" smtClean="0"/>
              <a:t>(privacy, vermijd vage termen en subjectieve woorden, geef niet te snel een verklaring, wees duidelijk en objectief, benoem aantallen, trek alleen conclusies als die aantoonbaar zijn). </a:t>
            </a:r>
            <a:r>
              <a:rPr lang="nl-NL" dirty="0" smtClean="0"/>
              <a:t>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Lesdoelen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</a:t>
            </a:r>
            <a:r>
              <a:rPr lang="nl-NL" dirty="0" smtClean="0"/>
              <a:t>student kan een continue observatie uitvoeren </a:t>
            </a:r>
          </a:p>
          <a:p>
            <a:pPr>
              <a:buNone/>
            </a:pPr>
            <a:r>
              <a:rPr lang="nl-NL" dirty="0" smtClean="0"/>
              <a:t> </a:t>
            </a:r>
          </a:p>
          <a:p>
            <a:r>
              <a:rPr lang="nl-NL" dirty="0" smtClean="0"/>
              <a:t>De </a:t>
            </a:r>
            <a:r>
              <a:rPr lang="nl-NL" dirty="0" smtClean="0"/>
              <a:t>student kan benoemen wat belangrijk is bij een rapportage </a:t>
            </a:r>
          </a:p>
          <a:p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 smtClean="0"/>
              <a:t>student kan uitleggen wat autisme, ADHD, faalangst, dyslexie en dyscalculie is. </a:t>
            </a:r>
          </a:p>
          <a:p>
            <a:pPr>
              <a:buNone/>
            </a:pPr>
            <a:r>
              <a:rPr lang="nl-NL" dirty="0" smtClean="0"/>
              <a:t> </a:t>
            </a:r>
          </a:p>
          <a:p>
            <a:r>
              <a:rPr lang="nl-NL" dirty="0" smtClean="0"/>
              <a:t>De </a:t>
            </a:r>
            <a:r>
              <a:rPr lang="nl-NL" dirty="0" smtClean="0"/>
              <a:t>student kan benoemen wat hij/zij moet doen voor onderdeel B van B.P 2.4 </a:t>
            </a:r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Continue observatie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is een continue observatie? </a:t>
            </a:r>
          </a:p>
          <a:p>
            <a:pPr>
              <a:buNone/>
            </a:pPr>
            <a:r>
              <a:rPr lang="nl-NL" dirty="0" smtClean="0"/>
              <a:t>Wanneer </a:t>
            </a:r>
            <a:r>
              <a:rPr lang="nl-NL" dirty="0" smtClean="0"/>
              <a:t>je iemand of een situatie voordurend observeert</a:t>
            </a:r>
            <a:r>
              <a:rPr lang="nl-NL" dirty="0" smtClean="0"/>
              <a:t>.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Wanneer kies je voor een continu observatie?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10242" name="Picture 2" descr="Afbeeldingsresultaat voor observat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05064"/>
            <a:ext cx="3810000" cy="2533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 continue observatie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lnSpcReduction="10000"/>
          </a:bodyPr>
          <a:lstStyle/>
          <a:p>
            <a:r>
              <a:rPr lang="nl-NL" b="1" dirty="0" smtClean="0"/>
              <a:t>Wat</a:t>
            </a:r>
            <a:r>
              <a:rPr lang="nl-NL" dirty="0" smtClean="0"/>
              <a:t>: het jongentje (zwart shirt) observeren door letterlijk zijn gedrag op te schrijven. </a:t>
            </a:r>
          </a:p>
          <a:p>
            <a:r>
              <a:rPr lang="nl-NL" b="1" dirty="0" smtClean="0"/>
              <a:t>Hoe</a:t>
            </a:r>
            <a:r>
              <a:rPr lang="nl-NL" dirty="0" smtClean="0"/>
              <a:t>: door het filmpje wat afspeelt op het bord. </a:t>
            </a:r>
          </a:p>
          <a:p>
            <a:r>
              <a:rPr lang="nl-NL" b="1" dirty="0" smtClean="0"/>
              <a:t>Hulp</a:t>
            </a:r>
            <a:r>
              <a:rPr lang="nl-NL" dirty="0" smtClean="0"/>
              <a:t>: het observatieformulier </a:t>
            </a:r>
            <a:r>
              <a:rPr lang="nl-NL" dirty="0" smtClean="0"/>
              <a:t> (wat je uitgedeeld krijgt)</a:t>
            </a:r>
            <a:endParaRPr lang="nl-NL" dirty="0" smtClean="0"/>
          </a:p>
          <a:p>
            <a:r>
              <a:rPr lang="nl-NL" b="1" dirty="0" smtClean="0"/>
              <a:t>Tijd</a:t>
            </a:r>
            <a:r>
              <a:rPr lang="nl-NL" dirty="0" smtClean="0"/>
              <a:t>: 10 min </a:t>
            </a:r>
          </a:p>
          <a:p>
            <a:r>
              <a:rPr lang="nl-NL" b="1" dirty="0" smtClean="0"/>
              <a:t>Uitkomst</a:t>
            </a:r>
            <a:r>
              <a:rPr lang="nl-NL" dirty="0" smtClean="0"/>
              <a:t>: een ingevuld observatie formulier, wat we gaan nabespreken klassikaal. </a:t>
            </a:r>
          </a:p>
          <a:p>
            <a:r>
              <a:rPr lang="nl-NL" b="1" dirty="0" smtClean="0"/>
              <a:t>Klaar</a:t>
            </a:r>
            <a:r>
              <a:rPr lang="nl-NL" dirty="0" smtClean="0"/>
              <a:t>: denk dan vast na over een eventuele onderzoeksvraag die bij deze observatie had </a:t>
            </a:r>
            <a:r>
              <a:rPr lang="nl-NL" dirty="0" smtClean="0"/>
              <a:t>gepast en </a:t>
            </a:r>
            <a:r>
              <a:rPr lang="nl-NL" dirty="0" smtClean="0"/>
              <a:t>wat zou je conclusie daarop zijn? </a:t>
            </a:r>
          </a:p>
          <a:p>
            <a:pPr>
              <a:buNone/>
            </a:pPr>
            <a:endParaRPr lang="nl-NL" dirty="0" smtClean="0">
              <a:hlinkClick r:id="rId2"/>
            </a:endParaRPr>
          </a:p>
          <a:p>
            <a:pPr>
              <a:buNone/>
            </a:pPr>
            <a:r>
              <a:rPr lang="nl-NL" u="sng" dirty="0" smtClean="0">
                <a:hlinkClick r:id="rId2"/>
              </a:rPr>
              <a:t>https</a:t>
            </a:r>
            <a:r>
              <a:rPr lang="nl-NL" u="sng" dirty="0" smtClean="0">
                <a:hlinkClick r:id="rId2"/>
              </a:rPr>
              <a:t>://www.youtube.com/watch?v=D_YFw4O9IZE</a:t>
            </a:r>
            <a:r>
              <a:rPr lang="nl-NL" dirty="0" smtClean="0"/>
              <a:t> 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Welke concrete gedragingen heb je geobserveerd? </a:t>
            </a:r>
          </a:p>
          <a:p>
            <a:endParaRPr lang="nl-NL" dirty="0" smtClean="0"/>
          </a:p>
          <a:p>
            <a:r>
              <a:rPr lang="nl-NL" dirty="0" smtClean="0"/>
              <a:t>Wat zou het eventuele doel geweest zijn?</a:t>
            </a:r>
          </a:p>
          <a:p>
            <a:endParaRPr lang="nl-NL" dirty="0" smtClean="0"/>
          </a:p>
          <a:p>
            <a:r>
              <a:rPr lang="nl-NL" dirty="0" smtClean="0"/>
              <a:t>Welke conclusie zouden we dan kunnen trekken? </a:t>
            </a:r>
            <a:endParaRPr lang="nl-NL" dirty="0" smtClean="0"/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8194" name="Picture 2" descr="Afbeeldingsresultaat voor nabesprek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509120"/>
            <a:ext cx="5325244" cy="21927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Uitleg onder B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u="sng" dirty="0" smtClean="0">
                <a:hlinkClick r:id="rId2"/>
              </a:rPr>
              <a:t>http://maken.wikiwijs.nl/93589/Beroepsprestatie_2_4</a:t>
            </a:r>
            <a:r>
              <a:rPr lang="nl-NL" dirty="0" smtClean="0"/>
              <a:t>)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Kort gezegd: </a:t>
            </a:r>
          </a:p>
          <a:p>
            <a:r>
              <a:rPr lang="nl-NL" dirty="0" smtClean="0"/>
              <a:t>Maak een plan van aanpak </a:t>
            </a:r>
            <a:r>
              <a:rPr lang="nl-NL" dirty="0" smtClean="0"/>
              <a:t>(doel, aanpak)</a:t>
            </a:r>
          </a:p>
          <a:p>
            <a:r>
              <a:rPr lang="nl-NL" dirty="0" smtClean="0"/>
              <a:t>Houdt de voortgang bij</a:t>
            </a:r>
          </a:p>
          <a:p>
            <a:r>
              <a:rPr lang="nl-NL" dirty="0" smtClean="0"/>
              <a:t>Verwerk dit alles in een rapportage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moge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mogen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mogen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273</TotalTime>
  <Words>590</Words>
  <Application>Microsoft Office PowerPoint</Application>
  <PresentationFormat>Diavoorstelling (4:3)</PresentationFormat>
  <Paragraphs>126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Vermogen</vt:lpstr>
      <vt:lpstr>Observeren en begeleiden van kleine groepen  </vt:lpstr>
      <vt:lpstr>Inhoud  </vt:lpstr>
      <vt:lpstr>Dia 3</vt:lpstr>
      <vt:lpstr>Terugkoppeling  </vt:lpstr>
      <vt:lpstr>Lesdoelen </vt:lpstr>
      <vt:lpstr>Continue observatie  </vt:lpstr>
      <vt:lpstr>Oefening continue observatie </vt:lpstr>
      <vt:lpstr>Nabespreken  </vt:lpstr>
      <vt:lpstr>Uitleg onder B </vt:lpstr>
      <vt:lpstr>Theorie gedrags- en leerstoornissen</vt:lpstr>
      <vt:lpstr>Autisme </vt:lpstr>
      <vt:lpstr>ADHD  </vt:lpstr>
      <vt:lpstr>Faalangst </vt:lpstr>
      <vt:lpstr>Dyslexie en dyscalculie </vt:lpstr>
      <vt:lpstr>In het kort</vt:lpstr>
      <vt:lpstr>Afronding en zelfstandig werken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Observeren en rapporteren</dc:title>
  <dc:creator>Elles Kunst</dc:creator>
  <cp:lastModifiedBy>Elles Kunst</cp:lastModifiedBy>
  <cp:revision>6</cp:revision>
  <dcterms:created xsi:type="dcterms:W3CDTF">2017-01-07T14:30:51Z</dcterms:created>
  <dcterms:modified xsi:type="dcterms:W3CDTF">2017-01-19T09:20:59Z</dcterms:modified>
</cp:coreProperties>
</file>